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E26F5B-FD29-4825-9225-DD0DABA5A6C5}" v="1" dt="2025-12-05T06:33:17.8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96" y="3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mmika Vitanage" userId="29db34b65cc61765" providerId="LiveId" clId="{EF6A7C0D-77B1-4986-BAE1-BEA09E8EAE47}"/>
    <pc:docChg chg="custSel addSld modSld">
      <pc:chgData name="Dammika Vitanage" userId="29db34b65cc61765" providerId="LiveId" clId="{EF6A7C0D-77B1-4986-BAE1-BEA09E8EAE47}" dt="2025-12-05T06:37:24.334" v="147" actId="113"/>
      <pc:docMkLst>
        <pc:docMk/>
      </pc:docMkLst>
      <pc:sldChg chg="modSp add mod">
        <pc:chgData name="Dammika Vitanage" userId="29db34b65cc61765" providerId="LiveId" clId="{EF6A7C0D-77B1-4986-BAE1-BEA09E8EAE47}" dt="2025-12-05T06:37:24.334" v="147" actId="113"/>
        <pc:sldMkLst>
          <pc:docMk/>
          <pc:sldMk cId="2472914794" sldId="257"/>
        </pc:sldMkLst>
        <pc:spChg chg="mod">
          <ac:chgData name="Dammika Vitanage" userId="29db34b65cc61765" providerId="LiveId" clId="{EF6A7C0D-77B1-4986-BAE1-BEA09E8EAE47}" dt="2025-12-05T06:35:50.564" v="61" actId="255"/>
          <ac:spMkLst>
            <pc:docMk/>
            <pc:sldMk cId="2472914794" sldId="257"/>
            <ac:spMk id="4" creationId="{28BF4709-37B4-431A-0B60-4D99C6BA211B}"/>
          </ac:spMkLst>
        </pc:spChg>
        <pc:spChg chg="mod">
          <ac:chgData name="Dammika Vitanage" userId="29db34b65cc61765" providerId="LiveId" clId="{EF6A7C0D-77B1-4986-BAE1-BEA09E8EAE47}" dt="2025-12-05T06:37:24.334" v="147" actId="113"/>
          <ac:spMkLst>
            <pc:docMk/>
            <pc:sldMk cId="2472914794" sldId="257"/>
            <ac:spMk id="34" creationId="{0DAB12FC-CEEC-D191-3E81-45A5EBE22335}"/>
          </ac:spMkLst>
        </pc:spChg>
        <pc:spChg chg="mod">
          <ac:chgData name="Dammika Vitanage" userId="29db34b65cc61765" providerId="LiveId" clId="{EF6A7C0D-77B1-4986-BAE1-BEA09E8EAE47}" dt="2025-12-05T06:35:18.054" v="25" actId="20577"/>
          <ac:spMkLst>
            <pc:docMk/>
            <pc:sldMk cId="2472914794" sldId="257"/>
            <ac:spMk id="35" creationId="{D8770945-34F4-93CE-BDDF-2995B9A1D0C3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8T04:12:30.20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9866 0 24557,'-9866'7168'0,"13635"4430"0,8426-11598 0,-8427-11598 0,-13634 4430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8T04:12:40.91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24575,'0'2'0,"0"2"0,0 6 0,0 0-8191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8T04:12:41.82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3 24575,'0'-2'0,"0"1"0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087AB-8D24-7998-7D58-4AC383375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5780AA-F36B-828D-DF73-803E9E35BB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A4168-59D7-F49B-3B32-8B6C46CB4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09270-1CA4-4F4B-839F-758055A9CA3B}" type="datetimeFigureOut">
              <a:rPr lang="en-AU" smtClean="0"/>
              <a:t>5/12/2025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FA381-4838-1851-1AE3-4A154013A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9E0EA-27B0-CDF3-95E5-E74486123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E607-E122-4FFD-B11D-A4773B2231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461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00B5D-8153-27D6-BCDD-222685CE9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6888F3-8D07-72B6-D0FA-3E98B8D646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95B0F-4C8F-C0CD-61CA-6D9EDFA31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09270-1CA4-4F4B-839F-758055A9CA3B}" type="datetimeFigureOut">
              <a:rPr lang="en-AU" smtClean="0"/>
              <a:t>5/12/2025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F1F75-5469-D423-D2BA-BF155FA15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C33FE-673A-1834-ACC7-AC2F60FA5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E607-E122-4FFD-B11D-A4773B2231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1380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CE3C16-4AF3-00F0-0478-EB2CCA058D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F44AE4-5454-F8C3-2A1D-E93177F018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C82A5B-DCC1-8733-B9C5-E4EE0BFA2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09270-1CA4-4F4B-839F-758055A9CA3B}" type="datetimeFigureOut">
              <a:rPr lang="en-AU" smtClean="0"/>
              <a:t>5/12/2025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EDB54-09D4-4200-9405-8552ED152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AE7B2-73B8-EA47-8A51-9705B92C1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E607-E122-4FFD-B11D-A4773B2231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9203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12/5/2025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76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3AC5B-6A72-DCFC-FFF4-2B245D6C0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61C8C-ED27-6B62-978D-FD8F77CB4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C54EE-F626-7E65-6701-8EA02068B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09270-1CA4-4F4B-839F-758055A9CA3B}" type="datetimeFigureOut">
              <a:rPr lang="en-AU" smtClean="0"/>
              <a:t>5/12/2025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5B962-543F-DA67-0023-42DC9D8C1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D17A8-6D60-3785-949E-D4A07F29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E607-E122-4FFD-B11D-A4773B2231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3726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4388F-52BB-8C46-079A-4DB53E945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BA5128-A0EB-C76B-4D84-EF8F4262C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6C927-EE78-107B-1F9C-0BEAB5070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09270-1CA4-4F4B-839F-758055A9CA3B}" type="datetimeFigureOut">
              <a:rPr lang="en-AU" smtClean="0"/>
              <a:t>5/12/2025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ECBF5-CCC6-91FB-EC68-71AF81A42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2296E-0D67-34B4-0E09-29128B959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E607-E122-4FFD-B11D-A4773B2231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8010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0975A-A388-6F8B-A820-4EC5B0409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E575F-154F-A1A5-C73B-25546D3B50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39317-750E-B0F8-1165-5F5728FD9C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09210F-7B06-B284-5ADA-A251B3073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09270-1CA4-4F4B-839F-758055A9CA3B}" type="datetimeFigureOut">
              <a:rPr lang="en-AU" smtClean="0"/>
              <a:t>5/12/2025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53827B-80F8-1F4E-EDAA-F3EE54CAF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4B0EBE-C3EF-87BB-8925-014F3765F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E607-E122-4FFD-B11D-A4773B2231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5515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FD86B-55E9-E238-4017-31C11F9D0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24D3EE-70CA-FBBA-2376-03F8C4113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866D36-0E3E-BDAC-12D8-723786DE55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AA3E98-F45B-E12C-3F38-DE5FCFD73D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9A304B-D120-FA81-05B1-13779FDE8A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5A261A-B650-014F-1B1B-9F55CE67B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09270-1CA4-4F4B-839F-758055A9CA3B}" type="datetimeFigureOut">
              <a:rPr lang="en-AU" smtClean="0"/>
              <a:t>5/12/2025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E31D6B-5856-6CA1-189F-46F04C03C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CECBD4-923F-AF97-19DB-CA60D873B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E607-E122-4FFD-B11D-A4773B2231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7055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45E9E-EAF3-40F9-6916-78FBAE932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7B9FDE-EF57-70D6-32F9-FE9C06061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09270-1CA4-4F4B-839F-758055A9CA3B}" type="datetimeFigureOut">
              <a:rPr lang="en-AU" smtClean="0"/>
              <a:t>5/12/2025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35586-D000-AE71-33D6-8E84EE706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5444BF-A039-C4CF-2E42-BA49AF371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E607-E122-4FFD-B11D-A4773B2231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1064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D21EB6-F4AD-7EF0-A7E4-A3BB8F33F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09270-1CA4-4F4B-839F-758055A9CA3B}" type="datetimeFigureOut">
              <a:rPr lang="en-AU" smtClean="0"/>
              <a:t>5/12/2025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3B53FF-BF21-94CD-1225-B8CF420E4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FBE455-73DD-ADED-0AC9-EBED04BA7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E607-E122-4FFD-B11D-A4773B2231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4275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08A02-74EE-7F51-AD08-9BA2A7478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DB5CF-10CE-54A3-D604-EB7BAEFDC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0C1DC1-0424-B2ED-5C80-4693B81177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45F89D-FDA9-FA36-2C61-A439C7516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09270-1CA4-4F4B-839F-758055A9CA3B}" type="datetimeFigureOut">
              <a:rPr lang="en-AU" smtClean="0"/>
              <a:t>5/12/2025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715981-68AB-E7F5-8F40-9B6D18CCF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ACFD8C-5D34-988D-7BD0-5949F83B6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E607-E122-4FFD-B11D-A4773B2231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0199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5447D-3C8E-1A46-67E9-ACED446F8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D76832-BE6A-8ECD-8CF7-6C298023BA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11E8F2-113A-ED3D-92C6-6D60FF37ED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210071-FBB0-6D9E-F9BE-1A89212BE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09270-1CA4-4F4B-839F-758055A9CA3B}" type="datetimeFigureOut">
              <a:rPr lang="en-AU" smtClean="0"/>
              <a:t>5/12/2025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B1583E-3DE2-DD15-5E62-A6D1C8ADE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C6742-D52B-8848-D88B-27F1A7413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E607-E122-4FFD-B11D-A4773B2231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6301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646E3E-2A04-2C93-37B6-1492A4556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5C5FC0-2A25-3EDA-21C2-9468FE835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F6FD1-65B1-0ECB-FF04-6A9E525F6C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709270-1CA4-4F4B-839F-758055A9CA3B}" type="datetimeFigureOut">
              <a:rPr lang="en-AU" smtClean="0"/>
              <a:t>5/12/2025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475BA-F7F7-AE65-A173-47271A47B6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B32D5-D3C8-006E-DF84-326D3CACC5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EFE607-E122-4FFD-B11D-A4773B2231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3274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20.png"/><Relationship Id="rId4" Type="http://schemas.openxmlformats.org/officeDocument/2006/relationships/customXml" Target="../ink/ink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B72AC-395E-EBE6-E143-F89642AF3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CF37F-4B87-494F-F3DF-681D0151E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68" y="448056"/>
            <a:ext cx="10796729" cy="64926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cap="all" dirty="0">
                <a:solidFill>
                  <a:srgbClr val="002060"/>
                </a:solidFill>
              </a:rPr>
              <a:t>How we plan to meet</a:t>
            </a:r>
            <a:r>
              <a:rPr lang="en-US" sz="3200" b="1" cap="all">
                <a:solidFill>
                  <a:srgbClr val="002060"/>
                </a:solidFill>
              </a:rPr>
              <a:t> </a:t>
            </a:r>
            <a:r>
              <a:rPr lang="en-US" sz="3200" b="1" cap="all" dirty="0">
                <a:solidFill>
                  <a:srgbClr val="002060"/>
                </a:solidFill>
              </a:rPr>
              <a:t>needs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FC58EB-8DF2-D138-25E6-41D549BA1AC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316753" y="1350714"/>
            <a:ext cx="4638484" cy="40585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ts val="1800"/>
              </a:lnSpc>
              <a:spcAft>
                <a:spcPts val="2000"/>
              </a:spcAft>
              <a:buNone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/>
                <a:cs typeface="Segoe UI"/>
              </a:rPr>
              <a:t>Understand </a:t>
            </a:r>
            <a:r>
              <a:rPr lang="en-US" sz="1200" dirty="0">
                <a:latin typeface="Segoe UI"/>
                <a:cs typeface="Segoe UI"/>
              </a:rPr>
              <a:t>needs - fit new innovations – engage</a:t>
            </a:r>
            <a:b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/>
                <a:cs typeface="Segoe UI"/>
              </a:rPr>
              <a:t>&amp; deliver</a:t>
            </a:r>
          </a:p>
          <a:p>
            <a:pPr marL="0" indent="0">
              <a:lnSpc>
                <a:spcPts val="1800"/>
              </a:lnSpc>
              <a:spcBef>
                <a:spcPts val="1000"/>
              </a:spcBef>
              <a:spcAft>
                <a:spcPts val="2000"/>
              </a:spcAft>
              <a:buNone/>
            </a:pP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3" name="Group 32" descr="Small circle with number 1 inside indicating step 1">
            <a:extLst>
              <a:ext uri="{FF2B5EF4-FFF2-40B4-BE49-F238E27FC236}">
                <a16:creationId xmlns:a16="http://schemas.microsoft.com/office/drawing/2014/main" id="{A04C09E5-B67A-9A77-D944-03D420A7904A}"/>
              </a:ext>
            </a:extLst>
          </p:cNvPr>
          <p:cNvGrpSpPr/>
          <p:nvPr/>
        </p:nvGrpSpPr>
        <p:grpSpPr bwMode="blackWhite">
          <a:xfrm>
            <a:off x="558723" y="4531632"/>
            <a:ext cx="558179" cy="409838"/>
            <a:chOff x="6953426" y="711274"/>
            <a:chExt cx="558179" cy="409838"/>
          </a:xfrm>
        </p:grpSpPr>
        <p:sp>
          <p:nvSpPr>
            <p:cNvPr id="34" name="Oval 33" descr="Small circle">
              <a:extLst>
                <a:ext uri="{FF2B5EF4-FFF2-40B4-BE49-F238E27FC236}">
                  <a16:creationId xmlns:a16="http://schemas.microsoft.com/office/drawing/2014/main" id="{2D88B621-2115-5836-CB01-9A2024732AC5}"/>
                </a:ext>
              </a:extLst>
            </p:cNvPr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5" name="TextBox 34" descr="Number 1">
              <a:extLst>
                <a:ext uri="{FF2B5EF4-FFF2-40B4-BE49-F238E27FC236}">
                  <a16:creationId xmlns:a16="http://schemas.microsoft.com/office/drawing/2014/main" id="{FABE44C4-DB96-A932-44E4-11A5B4EEB974}"/>
                </a:ext>
              </a:extLst>
            </p:cNvPr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1</a:t>
              </a:r>
            </a:p>
          </p:txBody>
        </p:sp>
      </p:grpSp>
      <p:grpSp>
        <p:nvGrpSpPr>
          <p:cNvPr id="36" name="Group 35" descr="Small circle with number 2 inside indicating step 2">
            <a:extLst>
              <a:ext uri="{FF2B5EF4-FFF2-40B4-BE49-F238E27FC236}">
                <a16:creationId xmlns:a16="http://schemas.microsoft.com/office/drawing/2014/main" id="{A44E8A39-CD02-E7AD-F6A7-A07FB80A07A9}"/>
              </a:ext>
            </a:extLst>
          </p:cNvPr>
          <p:cNvGrpSpPr/>
          <p:nvPr/>
        </p:nvGrpSpPr>
        <p:grpSpPr bwMode="blackWhite">
          <a:xfrm>
            <a:off x="4249102" y="4531632"/>
            <a:ext cx="558179" cy="409838"/>
            <a:chOff x="6953426" y="711274"/>
            <a:chExt cx="558179" cy="409838"/>
          </a:xfrm>
        </p:grpSpPr>
        <p:sp>
          <p:nvSpPr>
            <p:cNvPr id="37" name="Oval 36" descr="Small circle">
              <a:extLst>
                <a:ext uri="{FF2B5EF4-FFF2-40B4-BE49-F238E27FC236}">
                  <a16:creationId xmlns:a16="http://schemas.microsoft.com/office/drawing/2014/main" id="{F95CC49D-C29F-B3C4-8342-CEE10797E538}"/>
                </a:ext>
              </a:extLst>
            </p:cNvPr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8" name="TextBox 37" descr="Number 2">
              <a:extLst>
                <a:ext uri="{FF2B5EF4-FFF2-40B4-BE49-F238E27FC236}">
                  <a16:creationId xmlns:a16="http://schemas.microsoft.com/office/drawing/2014/main" id="{B7B3C78A-4B9D-3346-A0B5-42471414B547}"/>
                </a:ext>
              </a:extLst>
            </p:cNvPr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2</a:t>
              </a:r>
            </a:p>
          </p:txBody>
        </p:sp>
      </p:grpSp>
      <p:grpSp>
        <p:nvGrpSpPr>
          <p:cNvPr id="39" name="Group 38" descr="Small circle with number 3 inside  indicating step 3">
            <a:extLst>
              <a:ext uri="{FF2B5EF4-FFF2-40B4-BE49-F238E27FC236}">
                <a16:creationId xmlns:a16="http://schemas.microsoft.com/office/drawing/2014/main" id="{DE441E77-F6D8-AD61-0DBB-90AB52C23133}"/>
              </a:ext>
            </a:extLst>
          </p:cNvPr>
          <p:cNvGrpSpPr/>
          <p:nvPr/>
        </p:nvGrpSpPr>
        <p:grpSpPr bwMode="blackWhite">
          <a:xfrm>
            <a:off x="7930921" y="4531632"/>
            <a:ext cx="558179" cy="409838"/>
            <a:chOff x="6953426" y="711274"/>
            <a:chExt cx="558179" cy="409838"/>
          </a:xfrm>
        </p:grpSpPr>
        <p:sp>
          <p:nvSpPr>
            <p:cNvPr id="40" name="Oval 39" descr="Small circle">
              <a:extLst>
                <a:ext uri="{FF2B5EF4-FFF2-40B4-BE49-F238E27FC236}">
                  <a16:creationId xmlns:a16="http://schemas.microsoft.com/office/drawing/2014/main" id="{FA2FC3AD-0A4B-7F96-A5C5-8C5657C5A3E5}"/>
                </a:ext>
              </a:extLst>
            </p:cNvPr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" name="TextBox 40" descr="Number 3">
              <a:extLst>
                <a:ext uri="{FF2B5EF4-FFF2-40B4-BE49-F238E27FC236}">
                  <a16:creationId xmlns:a16="http://schemas.microsoft.com/office/drawing/2014/main" id="{A573210C-8FA4-37DE-198F-99EAADEBC7FC}"/>
                </a:ext>
              </a:extLst>
            </p:cNvPr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3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FB33CE58-8883-15E1-4995-993C657A99F4}"/>
              </a:ext>
            </a:extLst>
          </p:cNvPr>
          <p:cNvSpPr/>
          <p:nvPr/>
        </p:nvSpPr>
        <p:spPr>
          <a:xfrm>
            <a:off x="1239856" y="4535102"/>
            <a:ext cx="2433800" cy="12449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Advice on fit for purpose innovative outcomes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Develop a consortium to scale up and implement new technologies</a:t>
            </a:r>
            <a:endParaRPr kumimoji="0" lang="en-AU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82A0D2-5FB1-F30F-66A3-89CCF6228B05}"/>
              </a:ext>
            </a:extLst>
          </p:cNvPr>
          <p:cNvSpPr/>
          <p:nvPr/>
        </p:nvSpPr>
        <p:spPr>
          <a:xfrm>
            <a:off x="4918279" y="4492486"/>
            <a:ext cx="2433800" cy="101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Select the Delivery Mode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of engagement and </a:t>
            </a:r>
            <a:endParaRPr kumimoji="0" lang="en-AU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collaborative service delivery. Validation of the innovation.</a:t>
            </a:r>
            <a:endParaRPr kumimoji="0" lang="en-AU" sz="10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C5C6EB-D197-630C-EDC2-51D5598B4AC6}"/>
              </a:ext>
            </a:extLst>
          </p:cNvPr>
          <p:cNvSpPr/>
          <p:nvPr/>
        </p:nvSpPr>
        <p:spPr>
          <a:xfrm>
            <a:off x="9264817" y="4521377"/>
            <a:ext cx="2463930" cy="17292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Deliver the outcomes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Use Key Performance based Validation</a:t>
            </a:r>
            <a:endParaRPr kumimoji="0" lang="en-AU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Commissioning and operationalisation of the innovations.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CF03D5-7C6B-44D4-F7B6-42CCE1195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15" y="2350911"/>
            <a:ext cx="3973042" cy="15105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1C20E9-2520-C273-FB5D-48EF7BE39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7817" y="1104783"/>
            <a:ext cx="4122330" cy="20611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D101010-9F56-6A68-2A91-A0EDE17204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4860" y="1252620"/>
            <a:ext cx="3151625" cy="18535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D9A84B9-F726-9E9E-F744-1B3318DE33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3814" y="3063215"/>
            <a:ext cx="1851023" cy="1429271"/>
          </a:xfrm>
          <a:prstGeom prst="rect">
            <a:avLst/>
          </a:prstGeom>
        </p:spPr>
      </p:pic>
      <p:sp>
        <p:nvSpPr>
          <p:cNvPr id="7" name="Arrow: Curved Up 6">
            <a:extLst>
              <a:ext uri="{FF2B5EF4-FFF2-40B4-BE49-F238E27FC236}">
                <a16:creationId xmlns:a16="http://schemas.microsoft.com/office/drawing/2014/main" id="{B1863E0E-6E45-226C-A778-147686EA1CFC}"/>
              </a:ext>
            </a:extLst>
          </p:cNvPr>
          <p:cNvSpPr/>
          <p:nvPr/>
        </p:nvSpPr>
        <p:spPr>
          <a:xfrm>
            <a:off x="2729948" y="5607685"/>
            <a:ext cx="2919895" cy="956558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48E652-981B-3ACA-13DE-B3F48951CCD3}"/>
              </a:ext>
            </a:extLst>
          </p:cNvPr>
          <p:cNvSpPr/>
          <p:nvPr/>
        </p:nvSpPr>
        <p:spPr>
          <a:xfrm>
            <a:off x="3463236" y="5611673"/>
            <a:ext cx="1232452" cy="6389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Project Management Engagement through Fit for Purpose Delivery Modes</a:t>
            </a:r>
          </a:p>
        </p:txBody>
      </p:sp>
      <p:sp>
        <p:nvSpPr>
          <p:cNvPr id="11" name="Arrow: Curved Up 10">
            <a:extLst>
              <a:ext uri="{FF2B5EF4-FFF2-40B4-BE49-F238E27FC236}">
                <a16:creationId xmlns:a16="http://schemas.microsoft.com/office/drawing/2014/main" id="{3747DA17-B70A-DD49-D23D-D69D6F366B58}"/>
              </a:ext>
            </a:extLst>
          </p:cNvPr>
          <p:cNvSpPr/>
          <p:nvPr/>
        </p:nvSpPr>
        <p:spPr>
          <a:xfrm>
            <a:off x="6542159" y="5668394"/>
            <a:ext cx="2855292" cy="839304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C2895B-5790-55FB-257E-D7DC73F35761}"/>
              </a:ext>
            </a:extLst>
          </p:cNvPr>
          <p:cNvSpPr/>
          <p:nvPr/>
        </p:nvSpPr>
        <p:spPr>
          <a:xfrm>
            <a:off x="7272110" y="5595274"/>
            <a:ext cx="1232452" cy="6389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Implementation through hybrid agreements funded by the industry </a:t>
            </a: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5620AA35-C015-2741-39F9-8E0D3261D14D}"/>
              </a:ext>
            </a:extLst>
          </p:cNvPr>
          <p:cNvSpPr/>
          <p:nvPr/>
        </p:nvSpPr>
        <p:spPr>
          <a:xfrm>
            <a:off x="5893258" y="3827903"/>
            <a:ext cx="318052" cy="57659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87F416B-1F62-7836-79D4-15AB65BB4E09}"/>
              </a:ext>
            </a:extLst>
          </p:cNvPr>
          <p:cNvSpPr/>
          <p:nvPr/>
        </p:nvSpPr>
        <p:spPr>
          <a:xfrm>
            <a:off x="5438634" y="3111372"/>
            <a:ext cx="2324958" cy="6664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Optional Commonwealth and State Grants for the scale up of new innovations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842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608E4-6BA7-DF15-F6B6-1E62F59A6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56" y="20380"/>
            <a:ext cx="10563087" cy="953234"/>
          </a:xfrm>
        </p:spPr>
        <p:txBody>
          <a:bodyPr/>
          <a:lstStyle/>
          <a:p>
            <a:r>
              <a:rPr lang="en-AU" dirty="0"/>
              <a:t>Touch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30F4B-9F8F-C76A-306F-96BB2C580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235" y="1351721"/>
            <a:ext cx="10430564" cy="5506279"/>
          </a:xfrm>
        </p:spPr>
        <p:txBody>
          <a:bodyPr/>
          <a:lstStyle/>
          <a:p>
            <a:endParaRPr lang="en-AU" dirty="0"/>
          </a:p>
          <a:p>
            <a:endParaRPr lang="en-AU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8BF4709-37B4-431A-0B60-4D99C6BA211B}"/>
              </a:ext>
            </a:extLst>
          </p:cNvPr>
          <p:cNvSpPr/>
          <p:nvPr/>
        </p:nvSpPr>
        <p:spPr>
          <a:xfrm>
            <a:off x="5081523" y="3482211"/>
            <a:ext cx="1725676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Innovative Water Services Solutions</a:t>
            </a:r>
          </a:p>
        </p:txBody>
      </p:sp>
      <p:sp>
        <p:nvSpPr>
          <p:cNvPr id="9" name="Arrow: Up-Down 8">
            <a:extLst>
              <a:ext uri="{FF2B5EF4-FFF2-40B4-BE49-F238E27FC236}">
                <a16:creationId xmlns:a16="http://schemas.microsoft.com/office/drawing/2014/main" id="{8C33017C-4FD2-3161-B13D-7862B471AA08}"/>
              </a:ext>
            </a:extLst>
          </p:cNvPr>
          <p:cNvSpPr/>
          <p:nvPr/>
        </p:nvSpPr>
        <p:spPr>
          <a:xfrm>
            <a:off x="5430888" y="2212847"/>
            <a:ext cx="630253" cy="1234515"/>
          </a:xfrm>
          <a:prstGeom prst="upDownArrow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FA886F-DE41-D78B-3EC8-456357746463}"/>
              </a:ext>
            </a:extLst>
          </p:cNvPr>
          <p:cNvSpPr/>
          <p:nvPr/>
        </p:nvSpPr>
        <p:spPr>
          <a:xfrm>
            <a:off x="4671903" y="1493117"/>
            <a:ext cx="2410373" cy="48375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Water Industry Partner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4ED7F53-C0A5-6F3C-33DC-77040E4F46E8}"/>
              </a:ext>
            </a:extLst>
          </p:cNvPr>
          <p:cNvSpPr/>
          <p:nvPr/>
        </p:nvSpPr>
        <p:spPr>
          <a:xfrm>
            <a:off x="2632765" y="1971639"/>
            <a:ext cx="1849563" cy="914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Innovation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(Existing) 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3ECE42E-B309-C8A5-CFB6-477E39148B5F}"/>
              </a:ext>
            </a:extLst>
          </p:cNvPr>
          <p:cNvSpPr/>
          <p:nvPr/>
        </p:nvSpPr>
        <p:spPr>
          <a:xfrm>
            <a:off x="2095519" y="3727620"/>
            <a:ext cx="2170887" cy="119248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Translation research outcome into deployable opportunity (Academics and Companies)</a:t>
            </a:r>
          </a:p>
        </p:txBody>
      </p:sp>
      <p:sp>
        <p:nvSpPr>
          <p:cNvPr id="17" name="Arrow: Up-Down 16">
            <a:extLst>
              <a:ext uri="{FF2B5EF4-FFF2-40B4-BE49-F238E27FC236}">
                <a16:creationId xmlns:a16="http://schemas.microsoft.com/office/drawing/2014/main" id="{3DB959DE-4D70-C842-FCBE-8FAAE1CCCA88}"/>
              </a:ext>
            </a:extLst>
          </p:cNvPr>
          <p:cNvSpPr/>
          <p:nvPr/>
        </p:nvSpPr>
        <p:spPr>
          <a:xfrm>
            <a:off x="3295238" y="2920637"/>
            <a:ext cx="335721" cy="809107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2F28CBE-95EE-62B0-1F36-9D665FA99597}"/>
              </a:ext>
            </a:extLst>
          </p:cNvPr>
          <p:cNvSpPr/>
          <p:nvPr/>
        </p:nvSpPr>
        <p:spPr>
          <a:xfrm>
            <a:off x="5372717" y="5631209"/>
            <a:ext cx="1654474" cy="97691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Validation (Academics and Partner)</a:t>
            </a:r>
          </a:p>
        </p:txBody>
      </p:sp>
      <p:sp>
        <p:nvSpPr>
          <p:cNvPr id="20" name="Arrow: Up-Down 19">
            <a:extLst>
              <a:ext uri="{FF2B5EF4-FFF2-40B4-BE49-F238E27FC236}">
                <a16:creationId xmlns:a16="http://schemas.microsoft.com/office/drawing/2014/main" id="{63E97F90-1B11-13F7-F0EE-469593579422}"/>
              </a:ext>
            </a:extLst>
          </p:cNvPr>
          <p:cNvSpPr/>
          <p:nvPr/>
        </p:nvSpPr>
        <p:spPr>
          <a:xfrm>
            <a:off x="5818825" y="4415057"/>
            <a:ext cx="484632" cy="1216152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DB1F753-A593-137D-6E2A-C26A9FA76F7F}"/>
              </a:ext>
            </a:extLst>
          </p:cNvPr>
          <p:cNvSpPr/>
          <p:nvPr/>
        </p:nvSpPr>
        <p:spPr>
          <a:xfrm>
            <a:off x="8032746" y="3429000"/>
            <a:ext cx="2057036" cy="12817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Deployment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Company </a:t>
            </a:r>
          </a:p>
        </p:txBody>
      </p:sp>
      <p:sp>
        <p:nvSpPr>
          <p:cNvPr id="24" name="Arrow: Up 23">
            <a:extLst>
              <a:ext uri="{FF2B5EF4-FFF2-40B4-BE49-F238E27FC236}">
                <a16:creationId xmlns:a16="http://schemas.microsoft.com/office/drawing/2014/main" id="{A9FCA53F-7AED-67BF-303B-CCFA95A5A993}"/>
              </a:ext>
            </a:extLst>
          </p:cNvPr>
          <p:cNvSpPr/>
          <p:nvPr/>
        </p:nvSpPr>
        <p:spPr>
          <a:xfrm rot="19120203" flipH="1">
            <a:off x="7444280" y="2321229"/>
            <a:ext cx="471745" cy="1251127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5" name="Arrow: Up-Down 24">
            <a:extLst>
              <a:ext uri="{FF2B5EF4-FFF2-40B4-BE49-F238E27FC236}">
                <a16:creationId xmlns:a16="http://schemas.microsoft.com/office/drawing/2014/main" id="{6F14FF1B-E7A6-6232-09D2-7DC00C724549}"/>
              </a:ext>
            </a:extLst>
          </p:cNvPr>
          <p:cNvSpPr/>
          <p:nvPr/>
        </p:nvSpPr>
        <p:spPr>
          <a:xfrm rot="19497926">
            <a:off x="4425166" y="2661741"/>
            <a:ext cx="484632" cy="1216152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7" name="Arrow: Left-Right 26">
            <a:extLst>
              <a:ext uri="{FF2B5EF4-FFF2-40B4-BE49-F238E27FC236}">
                <a16:creationId xmlns:a16="http://schemas.microsoft.com/office/drawing/2014/main" id="{3C47BDA9-8855-02F0-16BC-7C8824142F68}"/>
              </a:ext>
            </a:extLst>
          </p:cNvPr>
          <p:cNvSpPr/>
          <p:nvPr/>
        </p:nvSpPr>
        <p:spPr>
          <a:xfrm>
            <a:off x="6807199" y="3764342"/>
            <a:ext cx="1135835" cy="410431"/>
          </a:xfrm>
          <a:prstGeom prst="left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617CAC2-7A88-53CE-1D72-60125B067C8D}"/>
                  </a:ext>
                </a:extLst>
              </p14:cNvPr>
              <p14:cNvContentPartPr/>
              <p14:nvPr/>
            </p14:nvContentPartPr>
            <p14:xfrm>
              <a:off x="1391930" y="-157415"/>
              <a:ext cx="7103750" cy="6756318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617CAC2-7A88-53CE-1D72-60125B067C8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85810" y="-163535"/>
                <a:ext cx="7115990" cy="67685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2153143E-D55D-3EB4-2E6A-C4B4C3A1BED4}"/>
                  </a:ext>
                </a:extLst>
              </p14:cNvPr>
              <p14:cNvContentPartPr/>
              <p14:nvPr/>
            </p14:nvContentPartPr>
            <p14:xfrm>
              <a:off x="4253866" y="379763"/>
              <a:ext cx="360" cy="100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2153143E-D55D-3EB4-2E6A-C4B4C3A1BED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47746" y="373643"/>
                <a:ext cx="1260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737AACE-A5F0-2616-00D0-6E4402D8F573}"/>
                  </a:ext>
                </a:extLst>
              </p14:cNvPr>
              <p14:cNvContentPartPr/>
              <p14:nvPr/>
            </p14:nvContentPartPr>
            <p14:xfrm>
              <a:off x="4240546" y="542123"/>
              <a:ext cx="360" cy="14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737AACE-A5F0-2616-00D0-6E4402D8F57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34426" y="536003"/>
                <a:ext cx="12600" cy="13680"/>
              </a:xfrm>
              <a:prstGeom prst="rect">
                <a:avLst/>
              </a:prstGeom>
            </p:spPr>
          </p:pic>
        </mc:Fallback>
      </mc:AlternateContent>
      <p:sp>
        <p:nvSpPr>
          <p:cNvPr id="33" name="Arrow: Left-Right 32">
            <a:extLst>
              <a:ext uri="{FF2B5EF4-FFF2-40B4-BE49-F238E27FC236}">
                <a16:creationId xmlns:a16="http://schemas.microsoft.com/office/drawing/2014/main" id="{BEF26A06-4A4C-575F-65C3-286DDD09FA29}"/>
              </a:ext>
            </a:extLst>
          </p:cNvPr>
          <p:cNvSpPr/>
          <p:nvPr/>
        </p:nvSpPr>
        <p:spPr>
          <a:xfrm>
            <a:off x="4297428" y="4017695"/>
            <a:ext cx="877199" cy="426739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DAB12FC-CEEC-D191-3E81-45A5EBE22335}"/>
              </a:ext>
            </a:extLst>
          </p:cNvPr>
          <p:cNvSpPr/>
          <p:nvPr/>
        </p:nvSpPr>
        <p:spPr>
          <a:xfrm>
            <a:off x="9431130" y="542122"/>
            <a:ext cx="1922669" cy="15908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Translation into –- Fit for Purpose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Innovative Solutions</a:t>
            </a:r>
            <a:r>
              <a:rPr lang="en-AU" sz="1200" b="1" dirty="0">
                <a:solidFill>
                  <a:prstClr val="black"/>
                </a:solidFill>
                <a:latin typeface="Aptos" panose="02110004020202020204"/>
              </a:rPr>
              <a:t> as Business as Usual – with capability to implement</a:t>
            </a:r>
            <a:endParaRPr kumimoji="0" lang="en-A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8770945-34F4-93CE-BDDF-2995B9A1D0C3}"/>
              </a:ext>
            </a:extLst>
          </p:cNvPr>
          <p:cNvSpPr/>
          <p:nvPr/>
        </p:nvSpPr>
        <p:spPr>
          <a:xfrm>
            <a:off x="9485243" y="2417938"/>
            <a:ext cx="1868556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Core Agreement between Client and Innovative Solutions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CF0F74-02AE-FFDE-D85A-E7875EE49316}"/>
              </a:ext>
            </a:extLst>
          </p:cNvPr>
          <p:cNvSpPr/>
          <p:nvPr/>
        </p:nvSpPr>
        <p:spPr>
          <a:xfrm>
            <a:off x="8390095" y="5743791"/>
            <a:ext cx="2410373" cy="48375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Water Industry Partner</a:t>
            </a:r>
          </a:p>
        </p:txBody>
      </p:sp>
      <p:sp>
        <p:nvSpPr>
          <p:cNvPr id="6" name="Arrow: Up-Down 5">
            <a:extLst>
              <a:ext uri="{FF2B5EF4-FFF2-40B4-BE49-F238E27FC236}">
                <a16:creationId xmlns:a16="http://schemas.microsoft.com/office/drawing/2014/main" id="{41A75A20-BE04-E8FC-84C3-06698F424183}"/>
              </a:ext>
            </a:extLst>
          </p:cNvPr>
          <p:cNvSpPr/>
          <p:nvPr/>
        </p:nvSpPr>
        <p:spPr>
          <a:xfrm>
            <a:off x="8965466" y="4517208"/>
            <a:ext cx="630253" cy="1234515"/>
          </a:xfrm>
          <a:prstGeom prst="upDownArrow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291479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156</Words>
  <Application>Microsoft Office PowerPoint</Application>
  <PresentationFormat>Widescreen</PresentationFormat>
  <Paragraphs>29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Aptos</vt:lpstr>
      <vt:lpstr>Aptos Display</vt:lpstr>
      <vt:lpstr>Arial</vt:lpstr>
      <vt:lpstr>Segoe UI</vt:lpstr>
      <vt:lpstr>Segoe UI Semibold</vt:lpstr>
      <vt:lpstr>1_Office Theme</vt:lpstr>
      <vt:lpstr>How we plan to meet needs</vt:lpstr>
      <vt:lpstr>Touch points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Dammika Vitanage</dc:creator>
  <cp:lastModifiedBy>Dammika Vitanage</cp:lastModifiedBy>
  <cp:revision>1</cp:revision>
  <dcterms:created xsi:type="dcterms:W3CDTF">2025-12-05T06:30:06Z</dcterms:created>
  <dcterms:modified xsi:type="dcterms:W3CDTF">2025-12-05T06:37:33Z</dcterms:modified>
</cp:coreProperties>
</file>